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77" r:id="rId19"/>
    <p:sldId id="384" r:id="rId20"/>
    <p:sldId id="365" r:id="rId21"/>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241" autoAdjust="0"/>
  </p:normalViewPr>
  <p:slideViewPr>
    <p:cSldViewPr>
      <p:cViewPr>
        <p:scale>
          <a:sx n="118" d="100"/>
          <a:sy n="118" d="100"/>
        </p:scale>
        <p:origin x="-135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18.11.2021</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Directorate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OMNIA VINCENT SAPIENTA</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8092" y="8093"/>
            <a:ext cx="294905" cy="2674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VID-OPAR-002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2021-11-15</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a:t>
            </a:r>
            <a:r>
              <a:rPr lang="en-US" sz="1400" dirty="0" smtClean="0">
                <a:latin typeface="Arial" pitchFamily="34" charset="0"/>
                <a:cs typeface="Arial" pitchFamily="34" charset="0"/>
              </a:rPr>
              <a:t>2.0 </a:t>
            </a:r>
            <a:endParaRPr lang="en-US" sz="1400" dirty="0">
              <a:latin typeface="Arial" pitchFamily="34" charset="0"/>
              <a:cs typeface="Arial" pitchFamily="34" charset="0"/>
            </a:endParaRPr>
          </a:p>
        </p:txBody>
      </p:sp>
      <p:sp>
        <p:nvSpPr>
          <p:cNvPr id="12" name="TekstSylinder 11"/>
          <p:cNvSpPr txBox="1"/>
          <p:nvPr/>
        </p:nvSpPr>
        <p:spPr>
          <a:xfrm>
            <a:off x="0" y="2067694"/>
            <a:ext cx="9143999"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b="1" i="1" dirty="0" smtClean="0">
                <a:solidFill>
                  <a:srgbClr val="35261F"/>
                </a:solidFill>
                <a:latin typeface="Constantia" pitchFamily="18" charset="0"/>
              </a:rPr>
              <a:t>OMNIA VINCIT SAPIENTA</a:t>
            </a:r>
            <a:endParaRPr lang="en-US" b="1" i="1" dirty="0">
              <a:solidFill>
                <a:srgbClr val="35261F"/>
              </a:solidFill>
              <a:latin typeface="Constantia" pitchFamily="18" charset="0"/>
            </a:endParaRPr>
          </a:p>
        </p:txBody>
      </p:sp>
      <p:pic>
        <p:nvPicPr>
          <p:cNvPr id="1026" name="Picture 2" descr="D:\DCS_Missions\OPAR-Brief\LOGOS\VID_logo.png"/>
          <p:cNvPicPr>
            <a:picLocks noChangeAspect="1" noChangeArrowheads="1"/>
          </p:cNvPicPr>
          <p:nvPr/>
        </p:nvPicPr>
        <p:blipFill>
          <a:blip r:embed="rId3" cstate="print"/>
          <a:srcRect/>
          <a:stretch>
            <a:fillRect/>
          </a:stretch>
        </p:blipFill>
        <p:spPr bwMode="auto">
          <a:xfrm>
            <a:off x="3275857" y="259414"/>
            <a:ext cx="2016224" cy="182881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may have a local point defense. The intention for the point defense is to be able to shoot down Anti Radiation Missiles (ARM) that are being launched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Syrian IADS is organized in 3 separate sectors: Syrian Air Defense Force Sector West (SYR ADF S W), Syrian Air Defense Force Sector  East (SYR ADF S N) and Syrian Air Defense Sector South (SYR ADF S S).</a:t>
            </a:r>
          </a:p>
          <a:p>
            <a:endParaRPr lang="en-US" sz="1200" dirty="0" smtClean="0"/>
          </a:p>
          <a:p>
            <a:endParaRPr lang="en-US" sz="1200" dirty="0" smtClean="0"/>
          </a:p>
          <a:p>
            <a:r>
              <a:rPr lang="en-US" sz="1200" dirty="0" smtClean="0"/>
              <a:t>The Syrian IADS is split into three elements: </a:t>
            </a:r>
          </a:p>
          <a:p>
            <a:r>
              <a:rPr lang="en-US" sz="1200" dirty="0" smtClean="0"/>
              <a:t>First, Interceptor aircraft on QRA duty protect the entire Syrian airspace.</a:t>
            </a:r>
          </a:p>
          <a:p>
            <a:endParaRPr lang="en-US" sz="1200" dirty="0" smtClean="0"/>
          </a:p>
          <a:p>
            <a:r>
              <a:rPr lang="en-US" sz="1200" dirty="0" smtClean="0"/>
              <a:t>Second, large static SAMs such as SA-2 and SA-3 is used to protect key airfields and strategic locations such as Damascus.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SECTROR 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SECTOR 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SECTOR WEST</a:t>
              </a:r>
              <a:endParaRPr lang="en-US" sz="1000" b="1" dirty="0"/>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Air Defense Command Center (ADCC) for the entire Syrian IADS network is placed.</a:t>
            </a:r>
          </a:p>
          <a:p>
            <a:endParaRPr lang="en-US" sz="1200" dirty="0" smtClean="0"/>
          </a:p>
          <a:p>
            <a:r>
              <a:rPr lang="en-US" sz="1200" dirty="0" smtClean="0"/>
              <a:t>Damascus also houses the Sector Command Center (SCC) for sector south (IVO Al </a:t>
            </a:r>
            <a:r>
              <a:rPr lang="en-US" sz="1200" dirty="0" err="1" smtClean="0"/>
              <a:t>Dumayr</a:t>
            </a:r>
            <a:r>
              <a:rPr lang="en-US" sz="1200" dirty="0" smtClean="0"/>
              <a:t>).</a:t>
            </a:r>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77500" lnSpcReduction="20000"/>
          </a:bodyPr>
          <a:lstStyle/>
          <a:p>
            <a:r>
              <a:rPr lang="en-US" sz="1700" b="1" u="sng" dirty="0" smtClean="0"/>
              <a:t>Sector South units:</a:t>
            </a:r>
          </a:p>
          <a:p>
            <a:endParaRPr lang="en-US" sz="900" b="1" dirty="0" smtClean="0"/>
          </a:p>
          <a:p>
            <a:r>
              <a:rPr lang="en-US" sz="1200" b="1" dirty="0" smtClean="0"/>
              <a:t>800th SA–5 Regiment</a:t>
            </a:r>
          </a:p>
          <a:p>
            <a:r>
              <a:rPr lang="en-US" sz="1200" dirty="0" smtClean="0"/>
              <a:t>8000 EWR BN</a:t>
            </a:r>
          </a:p>
          <a:p>
            <a:r>
              <a:rPr lang="en-US" sz="1200" dirty="0" smtClean="0"/>
              <a:t>8001 SA-5BN</a:t>
            </a:r>
          </a:p>
          <a:p>
            <a:r>
              <a:rPr lang="en-US" sz="1200" dirty="0" smtClean="0"/>
              <a:t>8002 SA-3 BN</a:t>
            </a:r>
          </a:p>
          <a:p>
            <a:r>
              <a:rPr lang="en-US" sz="1200" dirty="0" smtClean="0"/>
              <a:t>8003 SA-3 BN</a:t>
            </a:r>
          </a:p>
          <a:p>
            <a:r>
              <a:rPr lang="en-US" sz="1200" dirty="0" smtClean="0"/>
              <a:t>8004A Air Defense Battery</a:t>
            </a:r>
          </a:p>
          <a:p>
            <a:endParaRPr lang="en-US" sz="24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Defense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Defense 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Defense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Defense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Defense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Defense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SECTOR 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East is located IVO </a:t>
            </a:r>
            <a:r>
              <a:rPr lang="en-US" sz="1200" dirty="0" err="1" smtClean="0"/>
              <a:t>Tabqua</a:t>
            </a:r>
            <a:r>
              <a:rPr lang="en-US" sz="1200" dirty="0" smtClean="0"/>
              <a:t> Airbase.</a:t>
            </a:r>
          </a:p>
          <a:p>
            <a:endParaRPr lang="en-US" sz="1200" dirty="0" smtClean="0"/>
          </a:p>
          <a:p>
            <a:r>
              <a:rPr lang="en-US" sz="1200" dirty="0" smtClean="0"/>
              <a:t>ADF Sector East’s focus is to protect strategic important installations, especially key airfields. </a:t>
            </a:r>
          </a:p>
          <a:p>
            <a:endParaRPr lang="en-US" sz="1200" dirty="0" smtClean="0"/>
          </a:p>
          <a:p>
            <a:r>
              <a:rPr lang="en-US" sz="1200" dirty="0" smtClean="0"/>
              <a:t>Sector East is assessed to be the second most important ADF sector due to likely chemical weapon research, production and storage sites.</a:t>
            </a:r>
          </a:p>
          <a:p>
            <a:endParaRPr lang="en-US" sz="1200" dirty="0" smtClean="0"/>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East units:</a:t>
            </a:r>
          </a:p>
          <a:p>
            <a:endParaRPr lang="en-US" sz="1700" b="1" u="sng" dirty="0" smtClean="0"/>
          </a:p>
          <a:p>
            <a:r>
              <a:rPr lang="en-US" sz="1200" b="1" dirty="0" smtClean="0"/>
              <a:t>861</a:t>
            </a:r>
            <a:r>
              <a:rPr lang="en-US" sz="1200" b="1" baseline="30000" dirty="0" smtClean="0"/>
              <a:t>st</a:t>
            </a:r>
            <a:r>
              <a:rPr lang="en-US" sz="1200" b="1" dirty="0" smtClean="0"/>
              <a:t> SA–2 Regiment</a:t>
            </a:r>
          </a:p>
          <a:p>
            <a:r>
              <a:rPr lang="en-US" sz="1200" dirty="0" smtClean="0"/>
              <a:t>8610 EWR BN</a:t>
            </a:r>
          </a:p>
          <a:p>
            <a:r>
              <a:rPr lang="en-US" sz="1200" dirty="0" smtClean="0"/>
              <a:t>8611 SA-2 BN</a:t>
            </a:r>
          </a:p>
          <a:p>
            <a:r>
              <a:rPr lang="en-US" sz="1200" dirty="0" smtClean="0"/>
              <a:t>8612 SA-3 BN</a:t>
            </a:r>
          </a:p>
          <a:p>
            <a:r>
              <a:rPr lang="en-US" sz="1200" dirty="0" smtClean="0"/>
              <a:t>8613 SA-3 BN</a:t>
            </a:r>
          </a:p>
          <a:p>
            <a:r>
              <a:rPr lang="en-US" sz="1200" dirty="0" smtClean="0"/>
              <a:t>8614A Air Defense Battery</a:t>
            </a:r>
          </a:p>
          <a:p>
            <a:endParaRPr lang="en-US" sz="1200" dirty="0" smtClean="0"/>
          </a:p>
          <a:p>
            <a:r>
              <a:rPr lang="en-US" sz="1200" b="1" dirty="0" smtClean="0"/>
              <a:t>871</a:t>
            </a:r>
            <a:r>
              <a:rPr lang="en-US" sz="1200" b="1" baseline="30000" dirty="0" smtClean="0"/>
              <a:t>th</a:t>
            </a:r>
            <a:r>
              <a:rPr lang="en-US" sz="1200" b="1" dirty="0" smtClean="0"/>
              <a:t> SA–2 Regiment</a:t>
            </a:r>
          </a:p>
          <a:p>
            <a:r>
              <a:rPr lang="en-US" sz="1200" dirty="0" smtClean="0"/>
              <a:t>8710 EWR BN</a:t>
            </a:r>
          </a:p>
          <a:p>
            <a:r>
              <a:rPr lang="en-US" sz="1200" dirty="0" smtClean="0"/>
              <a:t>8711 SA-2 BN</a:t>
            </a:r>
          </a:p>
          <a:p>
            <a:r>
              <a:rPr lang="en-US" sz="1200" dirty="0" smtClean="0"/>
              <a:t>8712 SA-3 BN</a:t>
            </a:r>
          </a:p>
          <a:p>
            <a:r>
              <a:rPr lang="en-US" sz="1200" dirty="0" smtClean="0"/>
              <a:t>8713 SA-3 BN</a:t>
            </a:r>
          </a:p>
          <a:p>
            <a:r>
              <a:rPr lang="en-US" sz="1200" dirty="0" smtClean="0"/>
              <a:t>8714A Air Defense Battery</a:t>
            </a:r>
          </a:p>
          <a:p>
            <a:endParaRPr lang="en-US" sz="1200" dirty="0" smtClean="0"/>
          </a:p>
          <a:p>
            <a:r>
              <a:rPr lang="en-US" sz="1200" b="1" dirty="0" smtClean="0"/>
              <a:t>881</a:t>
            </a:r>
            <a:r>
              <a:rPr lang="en-US" sz="1200" b="1" baseline="30000" dirty="0" smtClean="0"/>
              <a:t>st</a:t>
            </a:r>
            <a:r>
              <a:rPr lang="en-US" sz="1200" b="1" dirty="0" smtClean="0"/>
              <a:t> SA-6 Regiment</a:t>
            </a:r>
          </a:p>
          <a:p>
            <a:r>
              <a:rPr lang="en-US" sz="1200" dirty="0" smtClean="0"/>
              <a:t>8810 EWR BN</a:t>
            </a:r>
          </a:p>
          <a:p>
            <a:r>
              <a:rPr lang="en-US" sz="1200" dirty="0" smtClean="0"/>
              <a:t>8811 SA-6 BN</a:t>
            </a:r>
          </a:p>
          <a:p>
            <a:r>
              <a:rPr lang="en-US" sz="1200" dirty="0" smtClean="0"/>
              <a:t>8812 SA-6 BN</a:t>
            </a:r>
          </a:p>
          <a:p>
            <a:r>
              <a:rPr lang="en-US" sz="1200" dirty="0" smtClean="0"/>
              <a:t>8813A Air Defense Battery</a:t>
            </a:r>
          </a:p>
          <a:p>
            <a:endParaRPr lang="en-US" sz="1200" dirty="0" smtClean="0"/>
          </a:p>
          <a:p>
            <a:r>
              <a:rPr lang="en-US" sz="1200" b="1" dirty="0" smtClean="0"/>
              <a:t>8820</a:t>
            </a:r>
            <a:r>
              <a:rPr lang="en-US" sz="1200" b="1" baseline="30000" dirty="0" smtClean="0"/>
              <a:t>nd</a:t>
            </a:r>
            <a:r>
              <a:rPr lang="en-US" sz="1200" b="1" dirty="0" smtClean="0"/>
              <a:t> SA-11 Battalion</a:t>
            </a:r>
          </a:p>
          <a:p>
            <a:r>
              <a:rPr lang="en-US" sz="1200" dirty="0" smtClean="0"/>
              <a:t>8820A SA-11 Battery</a:t>
            </a:r>
          </a:p>
          <a:p>
            <a:r>
              <a:rPr lang="en-US" sz="1200" dirty="0" smtClean="0"/>
              <a:t>8821A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Known Syrian static SAMs</a:t>
            </a:r>
            <a:endParaRPr lang="en-US" dirty="0"/>
          </a:p>
        </p:txBody>
      </p:sp>
      <p:sp>
        <p:nvSpPr>
          <p:cNvPr id="3" name="TekstSylinder 2"/>
          <p:cNvSpPr txBox="1"/>
          <p:nvPr/>
        </p:nvSpPr>
        <p:spPr>
          <a:xfrm>
            <a:off x="142844" y="785800"/>
            <a:ext cx="3853092"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Abu al-</a:t>
            </a:r>
            <a:r>
              <a:rPr lang="en-US" sz="1200" dirty="0" err="1" smtClean="0"/>
              <a:t>Duhur</a:t>
            </a:r>
            <a:r>
              <a:rPr lang="en-US" sz="1200" dirty="0" smtClean="0"/>
              <a:t> SA-2 BN</a:t>
            </a:r>
          </a:p>
          <a:p>
            <a:r>
              <a:rPr lang="en-US" sz="1200" dirty="0" smtClean="0"/>
              <a:t>N35 44.400 E037 07.400</a:t>
            </a:r>
          </a:p>
          <a:p>
            <a:endParaRPr lang="en-US" sz="1200" dirty="0" smtClean="0"/>
          </a:p>
          <a:p>
            <a:r>
              <a:rPr lang="en-US" sz="1200" dirty="0" err="1" smtClean="0"/>
              <a:t>Jirah</a:t>
            </a:r>
            <a:r>
              <a:rPr lang="en-US" sz="1200" dirty="0" smtClean="0"/>
              <a:t> SA-2 BN</a:t>
            </a:r>
          </a:p>
          <a:p>
            <a:r>
              <a:rPr lang="en-US" sz="1200" dirty="0" smtClean="0"/>
              <a:t>N36 06.200 E037 55.800</a:t>
            </a:r>
          </a:p>
          <a:p>
            <a:endParaRPr lang="en-US" sz="1200" dirty="0" smtClean="0"/>
          </a:p>
          <a:p>
            <a:r>
              <a:rPr lang="en-US" sz="1200" dirty="0" err="1" smtClean="0"/>
              <a:t>Tabqua</a:t>
            </a:r>
            <a:r>
              <a:rPr lang="en-US" sz="1200" dirty="0" smtClean="0"/>
              <a:t> SA-2 BN</a:t>
            </a:r>
          </a:p>
          <a:p>
            <a:r>
              <a:rPr lang="en-US" sz="1200" dirty="0" smtClean="0"/>
              <a:t>N35 47.400 E038 38.100</a:t>
            </a:r>
          </a:p>
          <a:p>
            <a:endParaRPr lang="en-US" sz="1200" dirty="0" smtClean="0"/>
          </a:p>
          <a:p>
            <a:r>
              <a:rPr lang="en-US" sz="1200" dirty="0" smtClean="0"/>
              <a:t>Al </a:t>
            </a:r>
            <a:r>
              <a:rPr lang="en-US" sz="1200" dirty="0" err="1" smtClean="0"/>
              <a:t>Qusayr</a:t>
            </a:r>
            <a:r>
              <a:rPr lang="en-US" sz="1200" dirty="0" smtClean="0"/>
              <a:t> SA-2 BN</a:t>
            </a:r>
          </a:p>
          <a:p>
            <a:r>
              <a:rPr lang="en-US" sz="1200" dirty="0" smtClean="0"/>
              <a:t>N34 33.900 E036 34.500</a:t>
            </a:r>
          </a:p>
          <a:p>
            <a:endParaRPr lang="en-US" sz="1200" dirty="0" smtClean="0"/>
          </a:p>
          <a:p>
            <a:r>
              <a:rPr lang="en-US" sz="1200" dirty="0" smtClean="0"/>
              <a:t>Al </a:t>
            </a:r>
            <a:r>
              <a:rPr lang="en-US" sz="1200" dirty="0" err="1" smtClean="0"/>
              <a:t>Dumayr</a:t>
            </a:r>
            <a:r>
              <a:rPr lang="en-US" sz="1200" dirty="0" smtClean="0"/>
              <a:t> SA-2 BN</a:t>
            </a:r>
          </a:p>
          <a:p>
            <a:r>
              <a:rPr lang="en-US" sz="1200" dirty="0" smtClean="0"/>
              <a:t>N33 38.500 E036 53.153</a:t>
            </a:r>
          </a:p>
          <a:p>
            <a:endParaRPr lang="en-US" sz="1200" dirty="0" smtClean="0"/>
          </a:p>
          <a:p>
            <a:r>
              <a:rPr lang="en-US" sz="1200" dirty="0" smtClean="0"/>
              <a:t>Damascus SA-2 BN</a:t>
            </a:r>
          </a:p>
          <a:p>
            <a:r>
              <a:rPr lang="en-US" sz="1200" dirty="0" smtClean="0"/>
              <a:t>N33 26.100 E036 30.900</a:t>
            </a:r>
          </a:p>
          <a:p>
            <a:endParaRPr lang="en-US" sz="1200" dirty="0" smtClean="0"/>
          </a:p>
          <a:p>
            <a:r>
              <a:rPr lang="en-US" sz="1200" dirty="0" smtClean="0"/>
              <a:t>Damascus SA-5 BN</a:t>
            </a:r>
          </a:p>
          <a:p>
            <a:r>
              <a:rPr lang="en-US" sz="1200" dirty="0" smtClean="0"/>
              <a:t>N33 36.400 E036 45.300</a:t>
            </a:r>
          </a:p>
          <a:p>
            <a:endParaRPr lang="en-US" sz="1200" dirty="0" smtClean="0"/>
          </a:p>
          <a:p>
            <a:r>
              <a:rPr lang="en-US" sz="1200" b="1" dirty="0" smtClean="0"/>
              <a:t>NOTE: </a:t>
            </a:r>
            <a:r>
              <a:rPr lang="en-US" sz="1200" dirty="0" smtClean="0"/>
              <a:t>All coordinates TLE CAT 5 coordinates and can not be used for targeting.</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9" name="TekstSylinder 18"/>
          <p:cNvSpPr txBox="1"/>
          <p:nvPr/>
        </p:nvSpPr>
        <p:spPr>
          <a:xfrm>
            <a:off x="142844" y="1000114"/>
            <a:ext cx="4071966" cy="1292662"/>
          </a:xfrm>
          <a:prstGeom prst="rect">
            <a:avLst/>
          </a:prstGeom>
          <a:noFill/>
        </p:spPr>
        <p:txBody>
          <a:bodyPr wrap="square" rtlCol="0">
            <a:spAutoFit/>
          </a:bodyPr>
          <a:lstStyle/>
          <a:p>
            <a:r>
              <a:rPr lang="en-US" sz="1400" b="1" u="sng" smtClean="0">
                <a:latin typeface="Arial" pitchFamily="34" charset="0"/>
                <a:cs typeface="Arial" pitchFamily="34" charset="0"/>
              </a:rPr>
              <a:t>Aim:</a:t>
            </a:r>
          </a:p>
          <a:p>
            <a:r>
              <a:rPr lang="en-US" sz="1200" smtClean="0">
                <a:latin typeface="Arial" pitchFamily="34" charset="0"/>
                <a:cs typeface="Arial" pitchFamily="34" charset="0"/>
              </a:rPr>
              <a:t>This report intends to present information on the Syrian IADS, how it functions and critical target components.</a:t>
            </a:r>
          </a:p>
          <a:p>
            <a:endParaRPr lang="en-US" sz="1400" smtClean="0">
              <a:latin typeface="Arial" pitchFamily="34" charset="0"/>
              <a:cs typeface="Arial" pitchFamily="34" charset="0"/>
            </a:endParaRPr>
          </a:p>
          <a:p>
            <a:r>
              <a:rPr lang="en-US" sz="1400" b="1" u="sng" smtClean="0">
                <a:latin typeface="Arial" pitchFamily="34" charset="0"/>
                <a:cs typeface="Arial" pitchFamily="34" charset="0"/>
              </a:rPr>
              <a:t>Reference: </a:t>
            </a:r>
          </a:p>
          <a:p>
            <a:r>
              <a:rPr lang="en-US" sz="1200" smtClean="0">
                <a:latin typeface="Arial" pitchFamily="34" charset="0"/>
                <a:cs typeface="Arial" pitchFamily="34" charset="0"/>
                <a:hlinkClick r:id="rId2"/>
              </a:rPr>
              <a:t>INTREP VIS B-001 Generic Ground Force Structure v1.0</a:t>
            </a:r>
            <a:endParaRPr lang="en-US" sz="120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en-US" sz="1400" b="1" u="sng" smtClean="0">
                <a:latin typeface="Arial" pitchFamily="34" charset="0"/>
                <a:cs typeface="Arial" pitchFamily="34" charset="0"/>
              </a:rPr>
              <a:t>Content:</a:t>
            </a:r>
          </a:p>
          <a:p>
            <a:r>
              <a:rPr lang="en-US" sz="1400" smtClean="0">
                <a:latin typeface="Arial" pitchFamily="34" charset="0"/>
                <a:cs typeface="Arial" pitchFamily="34" charset="0"/>
                <a:hlinkClick r:id="rId3" action="ppaction://hlinksldjump"/>
              </a:rPr>
              <a:t>Part 1: General IADS information</a:t>
            </a:r>
            <a:endParaRPr lang="en-US" sz="1400" smtClean="0">
              <a:latin typeface="Arial" pitchFamily="34" charset="0"/>
              <a:cs typeface="Arial" pitchFamily="34" charset="0"/>
            </a:endParaRPr>
          </a:p>
          <a:p>
            <a:r>
              <a:rPr lang="en-US" sz="1200" smtClean="0">
                <a:latin typeface="Arial" pitchFamily="34" charset="0"/>
                <a:cs typeface="Arial" pitchFamily="34" charset="0"/>
                <a:hlinkClick r:id="rId4" action="ppaction://hlinksldjump"/>
              </a:rPr>
              <a:t>IADS</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5" action="ppaction://hlinksldjump"/>
              </a:rPr>
              <a:t>Command Centre</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6" action="ppaction://hlinksldjump"/>
              </a:rPr>
              <a:t>SAM Site</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7" action="ppaction://hlinksldjump"/>
              </a:rPr>
              <a:t>Early Warning Radar</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8" action="ppaction://hlinksldjump"/>
              </a:rPr>
              <a:t>Connection node</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9" action="ppaction://hlinksldjump"/>
              </a:rPr>
              <a:t>Power supply</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0" action="ppaction://hlinksldjump"/>
              </a:rPr>
              <a:t>AWACS</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1" action="ppaction://hlinksldjump"/>
              </a:rPr>
              <a:t>Air Defense Fighters</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2" action="ppaction://hlinksldjump"/>
              </a:rPr>
              <a:t>IADS Tactics</a:t>
            </a:r>
            <a:endParaRPr lang="en-US" sz="1200" smtClean="0">
              <a:latin typeface="Arial" pitchFamily="34" charset="0"/>
              <a:cs typeface="Arial" pitchFamily="34" charset="0"/>
            </a:endParaRPr>
          </a:p>
          <a:p>
            <a:endParaRPr lang="en-US" sz="1200" smtClean="0">
              <a:latin typeface="Arial" pitchFamily="34" charset="0"/>
              <a:cs typeface="Arial" pitchFamily="34" charset="0"/>
            </a:endParaRPr>
          </a:p>
          <a:p>
            <a:r>
              <a:rPr lang="en-US" sz="1400" smtClean="0">
                <a:latin typeface="Arial" pitchFamily="34" charset="0"/>
                <a:cs typeface="Arial" pitchFamily="34" charset="0"/>
                <a:hlinkClick r:id="rId13" action="ppaction://hlinksldjump"/>
              </a:rPr>
              <a:t>Part 2: Syrian IADS</a:t>
            </a:r>
            <a:endParaRPr lang="en-US" sz="1400" smtClean="0">
              <a:latin typeface="Arial" pitchFamily="34" charset="0"/>
              <a:cs typeface="Arial" pitchFamily="34" charset="0"/>
            </a:endParaRPr>
          </a:p>
          <a:p>
            <a:r>
              <a:rPr lang="en-US" sz="1200" smtClean="0">
                <a:latin typeface="Arial" pitchFamily="34" charset="0"/>
                <a:cs typeface="Arial" pitchFamily="34" charset="0"/>
                <a:hlinkClick r:id="rId14" action="ppaction://hlinksldjump"/>
              </a:rPr>
              <a:t>Syrian IADS organization</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5" action="ppaction://hlinksldjump"/>
              </a:rPr>
              <a:t>Syrian ADF sector South</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6" action="ppaction://hlinksldjump"/>
              </a:rPr>
              <a:t>Syrian ADF sector West</a:t>
            </a:r>
            <a:endParaRPr lang="en-US" sz="1200" smtClean="0">
              <a:latin typeface="Arial" pitchFamily="34" charset="0"/>
              <a:cs typeface="Arial" pitchFamily="34" charset="0"/>
            </a:endParaRPr>
          </a:p>
          <a:p>
            <a:r>
              <a:rPr lang="en-US" sz="1200" smtClean="0">
                <a:latin typeface="Arial" pitchFamily="34" charset="0"/>
                <a:cs typeface="Arial" pitchFamily="34" charset="0"/>
                <a:hlinkClick r:id="rId17" action="ppaction://hlinksldjump"/>
              </a:rPr>
              <a:t>Syrian ADF sector East</a:t>
            </a:r>
            <a:endParaRPr lang="en-US" sz="1200" smtClean="0">
              <a:latin typeface="Arial" pitchFamily="34" charset="0"/>
              <a:cs typeface="Arial" pitchFamily="34" charset="0"/>
            </a:endParaRPr>
          </a:p>
          <a:p>
            <a:endParaRPr lang="en-US" sz="1400" smtClean="0">
              <a:latin typeface="Arial" pitchFamily="34" charset="0"/>
              <a:cs typeface="Arial" pitchFamily="34" charset="0"/>
            </a:endParaRPr>
          </a:p>
          <a:p>
            <a:endParaRPr lang="en-US" sz="1400" smtClean="0">
              <a:latin typeface="Arial" pitchFamily="34" charset="0"/>
              <a:cs typeface="Arial" pitchFamily="34" charset="0"/>
            </a:endParaRPr>
          </a:p>
          <a:p>
            <a:endParaRPr lang="en-US" sz="1400" smtClean="0">
              <a:latin typeface="Arial" pitchFamily="34" charset="0"/>
              <a:cs typeface="Arial" pitchFamily="34" charset="0"/>
            </a:endParaRPr>
          </a:p>
          <a:p>
            <a:endParaRPr lang="en-US" sz="140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Defense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may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(SA-5, SA-10, SA-2, SA-11, SA-6) can be protected by point defense systems such as the Air Defense Forces Battalions/Batteries and Platoons.</a:t>
            </a:r>
          </a:p>
          <a:p>
            <a:endParaRPr lang="en-US" sz="1200" dirty="0" smtClean="0"/>
          </a:p>
          <a:p>
            <a:r>
              <a:rPr lang="en-US" sz="1200" dirty="0" smtClean="0"/>
              <a:t>Mobile SAMs in the IADS will move regularly.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fontScale="92500" lnSpcReduction="10000"/>
          </a:bodyPr>
          <a:lstStyle/>
          <a:p>
            <a:r>
              <a:rPr lang="en-US" sz="1200" b="1" u="sng" dirty="0" smtClean="0"/>
              <a:t>IADS SAMs static </a:t>
            </a:r>
            <a:r>
              <a:rPr lang="en-US" sz="1200" b="1" u="sng" dirty="0" err="1" smtClean="0"/>
              <a:t>vs</a:t>
            </a:r>
            <a:r>
              <a:rPr lang="en-US" sz="1200" b="1" u="sng" dirty="0" smtClean="0"/>
              <a:t> mobile</a:t>
            </a:r>
          </a:p>
          <a:p>
            <a:r>
              <a:rPr lang="en-US" sz="1200" b="1" dirty="0" smtClean="0"/>
              <a:t>SA-11: </a:t>
            </a:r>
            <a:r>
              <a:rPr lang="en-US" sz="1200" dirty="0" smtClean="0"/>
              <a:t>Mobile</a:t>
            </a:r>
          </a:p>
          <a:p>
            <a:r>
              <a:rPr lang="en-US" sz="1200" b="1" dirty="0" smtClean="0"/>
              <a:t>SA-10: </a:t>
            </a:r>
            <a:r>
              <a:rPr lang="en-US" sz="1200" dirty="0" smtClean="0"/>
              <a:t>Mobile</a:t>
            </a:r>
          </a:p>
          <a:p>
            <a:r>
              <a:rPr lang="en-US" sz="1200" b="1" dirty="0" smtClean="0"/>
              <a:t>SA-6: </a:t>
            </a:r>
            <a:r>
              <a:rPr lang="en-US" sz="1200" dirty="0" smtClean="0"/>
              <a:t>Mobile</a:t>
            </a:r>
          </a:p>
          <a:p>
            <a:r>
              <a:rPr lang="en-US" sz="1200" b="1" dirty="0" smtClean="0"/>
              <a:t>SA-3: </a:t>
            </a:r>
            <a:r>
              <a:rPr lang="en-US" sz="1200" dirty="0" smtClean="0"/>
              <a:t>Semi static</a:t>
            </a:r>
          </a:p>
          <a:p>
            <a:r>
              <a:rPr lang="en-US" sz="1200" b="1" dirty="0" smtClean="0"/>
              <a:t>SA-2: </a:t>
            </a:r>
            <a:r>
              <a:rPr lang="en-US" sz="1200" dirty="0" smtClean="0"/>
              <a:t>Semi static</a:t>
            </a:r>
          </a:p>
          <a:p>
            <a:r>
              <a:rPr lang="en-US" sz="1200" b="1" dirty="0" smtClean="0"/>
              <a:t>SA-5: </a:t>
            </a:r>
            <a:r>
              <a:rPr lang="en-US" sz="1200" dirty="0" smtClean="0"/>
              <a:t>Semi static</a:t>
            </a:r>
          </a:p>
          <a:p>
            <a:endParaRPr lang="en-US" sz="1200" dirty="0" smtClean="0"/>
          </a:p>
          <a:p>
            <a:r>
              <a:rPr lang="en-US" sz="1200" b="1" dirty="0" smtClean="0"/>
              <a:t>Semi static: </a:t>
            </a:r>
          </a:p>
          <a:p>
            <a:r>
              <a:rPr lang="en-US" sz="1200" dirty="0" smtClean="0"/>
              <a:t>Launchers are static but the SAM system can be moved if required due to shifting priorities of the IADS commander. This will likely be picked up by intelligence sources, and will take some time to complete.</a:t>
            </a:r>
          </a:p>
          <a:p>
            <a:endParaRPr lang="en-US" sz="1200" dirty="0" smtClean="0"/>
          </a:p>
          <a:p>
            <a:r>
              <a:rPr lang="en-US" sz="1200" b="1" dirty="0" smtClean="0"/>
              <a:t>Mobile:</a:t>
            </a:r>
          </a:p>
          <a:p>
            <a:r>
              <a:rPr lang="en-US" sz="1200" dirty="0" smtClean="0"/>
              <a:t>SAMs as a part of the IADS are given a area to protect, and will stay fairly static to be able to cover this area. But the radar and the launchers will be moving around, in order not to stay in the same location for prolonged period of times (more then 24 hours). The movement can vary from a few meters to kilometers. The intention is to avoid </a:t>
            </a:r>
            <a:r>
              <a:rPr lang="en-US" sz="1200" dirty="0" err="1" smtClean="0"/>
              <a:t>beeing</a:t>
            </a:r>
            <a:r>
              <a:rPr lang="en-US" sz="1200" dirty="0" smtClean="0"/>
              <a:t> targeted by weapons that is launched at coordinates.</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6378</TotalTime>
  <Words>2880</Words>
  <Application>Microsoft Office PowerPoint</Application>
  <PresentationFormat>Skjermfremvisning (16:9)</PresentationFormat>
  <Paragraphs>544</Paragraphs>
  <Slides>20</Slides>
  <Notes>1</Notes>
  <HiddenSlides>1</HiddenSlides>
  <MMClips>0</MMClips>
  <ScaleCrop>false</ScaleCrop>
  <HeadingPairs>
    <vt:vector size="4" baseType="variant">
      <vt:variant>
        <vt:lpstr>Tema</vt:lpstr>
      </vt:variant>
      <vt:variant>
        <vt:i4>1</vt:i4>
      </vt:variant>
      <vt:variant>
        <vt:lpstr>Lysbildetitler</vt:lpstr>
      </vt:variant>
      <vt:variant>
        <vt:i4>20</vt:i4>
      </vt:variant>
    </vt:vector>
  </HeadingPairs>
  <TitlesOfParts>
    <vt:vector size="21"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Syrian IADS</vt:lpstr>
      <vt:lpstr>SYRIAN IADS ORGANIZATION</vt:lpstr>
      <vt:lpstr>SYR ADF SECTOR SOUTH</vt:lpstr>
      <vt:lpstr>SYR ADF SECTOR WEST</vt:lpstr>
      <vt:lpstr>SYR ADF SECTOR EAST</vt:lpstr>
      <vt:lpstr>Known Syrian static SAMs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OPAR-002</dc:title>
  <dc:creator>132nd Virtual Wing;VIS</dc:creator>
  <cp:keywords>INTREP VIS OPAR-001 - Syrian ground combat tactics</cp:keywords>
  <cp:lastModifiedBy>Neck</cp:lastModifiedBy>
  <cp:revision>448</cp:revision>
  <dcterms:created xsi:type="dcterms:W3CDTF">2019-03-12T22:01:00Z</dcterms:created>
  <dcterms:modified xsi:type="dcterms:W3CDTF">2021-11-18T07:39:52Z</dcterms:modified>
</cp:coreProperties>
</file>